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8" r:id="rId6"/>
    <p:sldId id="267" r:id="rId7"/>
    <p:sldId id="264" r:id="rId8"/>
    <p:sldId id="258" r:id="rId9"/>
    <p:sldId id="277" r:id="rId10"/>
    <p:sldId id="281" r:id="rId11"/>
    <p:sldId id="286" r:id="rId12"/>
    <p:sldId id="265" r:id="rId13"/>
    <p:sldId id="269" r:id="rId14"/>
    <p:sldId id="273" r:id="rId15"/>
    <p:sldId id="268" r:id="rId16"/>
    <p:sldId id="270" r:id="rId17"/>
    <p:sldId id="272" r:id="rId18"/>
    <p:sldId id="289" r:id="rId19"/>
    <p:sldId id="278" r:id="rId20"/>
    <p:sldId id="266" r:id="rId21"/>
    <p:sldId id="282" r:id="rId22"/>
    <p:sldId id="279" r:id="rId23"/>
    <p:sldId id="285" r:id="rId24"/>
    <p:sldId id="290" r:id="rId25"/>
    <p:sldId id="287" r:id="rId26"/>
    <p:sldId id="291" r:id="rId27"/>
  </p:sldIdLst>
  <p:sldSz cx="12192000" cy="6858000"/>
  <p:notesSz cx="6797675" cy="9926638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844" autoAdjust="0"/>
  </p:normalViewPr>
  <p:slideViewPr>
    <p:cSldViewPr snapToGrid="0">
      <p:cViewPr varScale="1">
        <p:scale>
          <a:sx n="45" d="100"/>
          <a:sy n="45" d="100"/>
        </p:scale>
        <p:origin x="110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31E7933-A8DF-4F35-ABD9-38F01AAE0F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ADD7D4-A036-47D1-8641-9484CA5D2D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5455-771D-4CFA-A4C2-F5A7014DCCB3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9361EB-E37E-4A41-9198-D52F4A17C2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8D6CB4-9961-4642-A8AC-0F4297EE2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423A-FE01-46EF-9355-C251B2BB72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2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EA71-EDF8-495D-B044-461D22A63BB1}" type="datetimeFigureOut">
              <a:rPr lang="it-IT" noProof="0" smtClean="0"/>
              <a:t>27/10/2022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7009-0A9A-4EBC-AEE8-DA57ACA0C63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11144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8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3742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38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3998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73148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9300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973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9087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20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92815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21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7357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22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3698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93662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23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372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2999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67676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8543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5328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867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2582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4600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7009-0A9A-4EBC-AEE8-DA57ACA0C631}" type="slidenum">
              <a:rPr lang="it-IT" noProof="0" smtClean="0"/>
              <a:t>12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252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415D5-9A6B-49CC-9337-5D8325039052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3" name="Casella di testo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 di testo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7F072D-42BF-435F-A575-A07E97BAFB93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 di testo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A30A8F-A764-4E39-A57B-55236640198E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D85D7-FF67-45F4-ADFB-E317D45DAD7C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Casella di testo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1" name="Casella di testo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Modificare gli stili del testo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A95635-D897-4C3B-801C-25A24B77BAE7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82ADAF-29FD-4F51-95ED-0247BFF089F1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Casella di testo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 di testo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0CD24-102A-48A7-A8B8-69F53693FF4C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0C96-AD9C-4C88-AD80-D00237E01FE0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Casella di testo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5C06D7-3CFF-4E3A-B383-DC70247BF833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0" name="Casella di testo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D760C-5EED-44B2-9551-713A931CC875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Casella di testo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20390F-8A56-4746-977A-E17DA312B49C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  <a:p>
            <a:pPr lvl="5" rtl="0"/>
            <a:r>
              <a:rPr lang="it-IT"/>
              <a:t>Sesto livello</a:t>
            </a:r>
          </a:p>
          <a:p>
            <a:pPr lvl="6" rtl="0"/>
            <a:r>
              <a:rPr lang="it-IT"/>
              <a:t>Settimo livello</a:t>
            </a:r>
          </a:p>
          <a:p>
            <a:pPr lvl="7" rtl="0"/>
            <a:r>
              <a:rPr lang="it-IT"/>
              <a:t>Ottavo livello</a:t>
            </a:r>
          </a:p>
          <a:p>
            <a:pPr lvl="8" rtl="0"/>
            <a:r>
              <a:rPr lang="it-IT"/>
              <a:t>Nono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D102DAB1-8FBD-4201-9166-5CF595168A51}" type="datetime1">
              <a:rPr lang="it-IT" smtClean="0"/>
              <a:t>27/10/2022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
            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ttangolo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849" y="4931864"/>
            <a:ext cx="9580543" cy="883524"/>
          </a:xfrm>
          <a:prstGeom prst="parallelogram">
            <a:avLst>
              <a:gd name="adj" fmla="val 89825"/>
            </a:avLst>
          </a:prstGeom>
        </p:spPr>
        <p:txBody>
          <a:bodyPr wrap="none" lIns="0" rIns="0" rtlCol="0">
            <a:no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WORKING, MOBILITA’ E ASSETTO DELLA RETE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433642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/>
          </a:bodyPr>
          <a:lstStyle/>
          <a:p>
            <a:pPr rtl="0">
              <a:lnSpc>
                <a:spcPct val="110000"/>
              </a:lnSpc>
            </a:pPr>
            <a:r>
              <a:rPr lang="it-IT" dirty="0"/>
              <a:t>  Bologna – 13 Ottobre 2022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9" name="Casella di testo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it-IT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1030" name="Picture 6" descr="Scenari futuri di mobilità">
            <a:extLst>
              <a:ext uri="{FF2B5EF4-FFF2-40B4-BE49-F238E27FC236}">
                <a16:creationId xmlns:a16="http://schemas.microsoft.com/office/drawing/2014/main" id="{30DE94EB-84D7-8A60-0345-FC74C935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71" y="-256072"/>
            <a:ext cx="8554097" cy="48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7A84E92-5E05-0B71-7F0C-2948A16E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667466"/>
            <a:ext cx="1440180" cy="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50D48C-C025-3D81-60F8-B5F4D16BDA4E}"/>
              </a:ext>
            </a:extLst>
          </p:cNvPr>
          <p:cNvSpPr txBox="1"/>
          <p:nvPr/>
        </p:nvSpPr>
        <p:spPr>
          <a:xfrm>
            <a:off x="6899032" y="5815388"/>
            <a:ext cx="1862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Michele Lacchin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B697DF-F562-647E-67CD-CFC3AF29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77" y="527801"/>
            <a:ext cx="9072245" cy="45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5" name="Picture 720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26" name="Picture 72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227" name="Rectangle 72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8" name="Rectangle 72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9" name="Rectangle 72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0" name="Rectangle 72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1" name="Rectangle 7221">
            <a:extLst>
              <a:ext uri="{FF2B5EF4-FFF2-40B4-BE49-F238E27FC236}">
                <a16:creationId xmlns:a16="http://schemas.microsoft.com/office/drawing/2014/main" id="{71E1850B-81EE-4905-9A6F-BDF593EC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Gli smart worker sono (e saranno) più di 5 milioni, si fanno avanti anche  Pa e Pmi - Il Sole 24 ORE">
            <a:extLst>
              <a:ext uri="{FF2B5EF4-FFF2-40B4-BE49-F238E27FC236}">
                <a16:creationId xmlns:a16="http://schemas.microsoft.com/office/drawing/2014/main" id="{BE42F168-79BD-685F-2A16-DE3A3187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784" y="326017"/>
            <a:ext cx="6365271" cy="62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4" name="Rectangle 7223">
            <a:extLst>
              <a:ext uri="{FF2B5EF4-FFF2-40B4-BE49-F238E27FC236}">
                <a16:creationId xmlns:a16="http://schemas.microsoft.com/office/drawing/2014/main" id="{FA250539-5364-4CFC-82C6-D791BC0C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08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D30CAEF-29CD-BB95-631C-7D715833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21" y="605790"/>
            <a:ext cx="6120130" cy="2823210"/>
          </a:xfrm>
          <a:prstGeom prst="rect">
            <a:avLst/>
          </a:prstGeom>
        </p:spPr>
      </p:pic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F3E25CF-AB2A-CEB2-841A-30BECF5B4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56" y="3532909"/>
            <a:ext cx="6830060" cy="25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'eCommerce B2C torna ai livelli pre-pandemia: &quot;solo&quot; 3 miliardi di euro in  più nel 2022 - Economyup">
            <a:extLst>
              <a:ext uri="{FF2B5EF4-FFF2-40B4-BE49-F238E27FC236}">
                <a16:creationId xmlns:a16="http://schemas.microsoft.com/office/drawing/2014/main" id="{67965BA8-47D3-FFC8-7652-EA409BE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17" y="1351280"/>
            <a:ext cx="9365365" cy="50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43E201-4E4F-0B6D-0131-F4EE905E09DA}"/>
              </a:ext>
            </a:extLst>
          </p:cNvPr>
          <p:cNvSpPr txBox="1"/>
          <p:nvPr/>
        </p:nvSpPr>
        <p:spPr>
          <a:xfrm>
            <a:off x="4389120" y="4594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196190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side New York City's Wild West of package delivery | Crain's New York  Business">
            <a:extLst>
              <a:ext uri="{FF2B5EF4-FFF2-40B4-BE49-F238E27FC236}">
                <a16:creationId xmlns:a16="http://schemas.microsoft.com/office/drawing/2014/main" id="{8CAB9B8E-3FD9-C184-0771-59EFB6B6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3" y="312881"/>
            <a:ext cx="9348355" cy="6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8DB191-207C-C30D-EBA5-75ED2580524E}"/>
              </a:ext>
            </a:extLst>
          </p:cNvPr>
          <p:cNvSpPr txBox="1"/>
          <p:nvPr/>
        </p:nvSpPr>
        <p:spPr>
          <a:xfrm>
            <a:off x="213360" y="312881"/>
            <a:ext cx="51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 SPAZIO URBANO COME BENE COMUNE !</a:t>
            </a:r>
          </a:p>
        </p:txBody>
      </p:sp>
    </p:spTree>
    <p:extLst>
      <p:ext uri="{BB962C8B-B14F-4D97-AF65-F5344CB8AC3E}">
        <p14:creationId xmlns:p14="http://schemas.microsoft.com/office/powerpoint/2010/main" val="367463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BCE782-2D19-2960-82E9-A83EF7F1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21" y="1199839"/>
            <a:ext cx="7401958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1AFAC1-2D55-DB59-6D9C-29A0CE2F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20" y="1565536"/>
            <a:ext cx="6588690" cy="49919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3096DE-E549-64EB-B29E-B892860FA707}"/>
              </a:ext>
            </a:extLst>
          </p:cNvPr>
          <p:cNvSpPr txBox="1"/>
          <p:nvPr/>
        </p:nvSpPr>
        <p:spPr>
          <a:xfrm>
            <a:off x="1300480" y="459422"/>
            <a:ext cx="9184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SHARING ECONOMY = dal possesso all’accesso</a:t>
            </a:r>
          </a:p>
        </p:txBody>
      </p:sp>
    </p:spTree>
    <p:extLst>
      <p:ext uri="{BB962C8B-B14F-4D97-AF65-F5344CB8AC3E}">
        <p14:creationId xmlns:p14="http://schemas.microsoft.com/office/powerpoint/2010/main" val="355915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MJ: 2 metri di distanza non bastano contro Covid-19">
            <a:extLst>
              <a:ext uri="{FF2B5EF4-FFF2-40B4-BE49-F238E27FC236}">
                <a16:creationId xmlns:a16="http://schemas.microsoft.com/office/drawing/2014/main" id="{2CCB3B62-4CD5-ED25-E0B5-6F76288E1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172942"/>
            <a:ext cx="5638423" cy="336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Covid Roma, folla in centro: assembramenti in via del Corso, nessun  distanziamento">
            <a:extLst>
              <a:ext uri="{FF2B5EF4-FFF2-40B4-BE49-F238E27FC236}">
                <a16:creationId xmlns:a16="http://schemas.microsoft.com/office/drawing/2014/main" id="{1D9EB59C-D1B9-F9E8-D115-2503281F2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3574598"/>
            <a:ext cx="5638423" cy="316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Un dilemma relazionale - Spazio Tartaruga">
            <a:extLst>
              <a:ext uri="{FF2B5EF4-FFF2-40B4-BE49-F238E27FC236}">
                <a16:creationId xmlns:a16="http://schemas.microsoft.com/office/drawing/2014/main" id="{5FED85B9-8E07-346C-899D-B1C101A5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2" y="1855056"/>
            <a:ext cx="4223847" cy="31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2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bility Hubs – Mobility as a Service (MaaS)">
            <a:extLst>
              <a:ext uri="{FF2B5EF4-FFF2-40B4-BE49-F238E27FC236}">
                <a16:creationId xmlns:a16="http://schemas.microsoft.com/office/drawing/2014/main" id="{DA7B3E7E-6DE5-6CB1-1FB3-62ACACDD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057275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2E1DAA-3884-8585-39EB-9836F6FC2C2A}"/>
              </a:ext>
            </a:extLst>
          </p:cNvPr>
          <p:cNvSpPr txBox="1"/>
          <p:nvPr/>
        </p:nvSpPr>
        <p:spPr>
          <a:xfrm>
            <a:off x="3210560" y="4198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MOBILITY HUB - LIVING STATION</a:t>
            </a:r>
          </a:p>
        </p:txBody>
      </p:sp>
    </p:spTree>
    <p:extLst>
      <p:ext uri="{BB962C8B-B14F-4D97-AF65-F5344CB8AC3E}">
        <p14:creationId xmlns:p14="http://schemas.microsoft.com/office/powerpoint/2010/main" val="9752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lbi: Mobilität in Berlin - SPD Prenzlauer Berg NordOst">
            <a:extLst>
              <a:ext uri="{FF2B5EF4-FFF2-40B4-BE49-F238E27FC236}">
                <a16:creationId xmlns:a16="http://schemas.microsoft.com/office/drawing/2014/main" id="{E1F646FE-00A3-9907-37B0-A6084471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0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5715AC-B82A-034D-8036-471A7ECD2B32}"/>
              </a:ext>
            </a:extLst>
          </p:cNvPr>
          <p:cNvSpPr txBox="1"/>
          <p:nvPr/>
        </p:nvSpPr>
        <p:spPr>
          <a:xfrm>
            <a:off x="2743200" y="2734606"/>
            <a:ext cx="8117840" cy="246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u="sng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Jacqueline </a:t>
            </a:r>
            <a:r>
              <a:rPr lang="it-IT" sz="1800" u="sng" dirty="0" err="1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McGlade</a:t>
            </a:r>
            <a:r>
              <a:rPr lang="it-IT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 Direttrice esecutiva dell’Agenzia europea per l’ambiente, 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b="1" i="1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«In futuro dovremo concentrarci non solo sulle modalità di trasporto, ma anche sulle ragioni per cui le persone scelgono di viaggiare, perché in ultima analisi la mobilità è legata indissolubilmente alla qualità della nostra vita».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B03BC-C667-AC11-B7F2-F2F459FE49D8}"/>
              </a:ext>
            </a:extLst>
          </p:cNvPr>
          <p:cNvSpPr txBox="1"/>
          <p:nvPr/>
        </p:nvSpPr>
        <p:spPr>
          <a:xfrm>
            <a:off x="2743200" y="792480"/>
            <a:ext cx="6461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25% degli investimenti del </a:t>
            </a:r>
          </a:p>
          <a:p>
            <a:r>
              <a:rPr lang="it-IT" sz="2800" dirty="0"/>
              <a:t>PNRR riguardano la mobilità</a:t>
            </a:r>
          </a:p>
          <a:p>
            <a:r>
              <a:rPr lang="it-IT" dirty="0"/>
              <a:t>25,4 mld € per infrastrutture 23,7 mld transizione energetica   </a:t>
            </a:r>
          </a:p>
        </p:txBody>
      </p:sp>
    </p:spTree>
    <p:extLst>
      <p:ext uri="{BB962C8B-B14F-4D97-AF65-F5344CB8AC3E}">
        <p14:creationId xmlns:p14="http://schemas.microsoft.com/office/powerpoint/2010/main" val="55323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335EC4-59BE-DD4B-1C03-CF0CD90BC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58" y="904522"/>
            <a:ext cx="7230484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4_ENJOY AND BIKE SHARE">
            <a:extLst>
              <a:ext uri="{FF2B5EF4-FFF2-40B4-BE49-F238E27FC236}">
                <a16:creationId xmlns:a16="http://schemas.microsoft.com/office/drawing/2014/main" id="{B3E467F9-A5D5-E49E-FD80-BB4A41C7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9" y="528320"/>
            <a:ext cx="9884853" cy="55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0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re la spesa online sulle pareti del metro | Wired Italia">
            <a:extLst>
              <a:ext uri="{FF2B5EF4-FFF2-40B4-BE49-F238E27FC236}">
                <a16:creationId xmlns:a16="http://schemas.microsoft.com/office/drawing/2014/main" id="{818FF4C1-E1B8-1AEA-9BD1-3162D12D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418522"/>
            <a:ext cx="6026914" cy="33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River buys into mobility hubs">
            <a:extLst>
              <a:ext uri="{FF2B5EF4-FFF2-40B4-BE49-F238E27FC236}">
                <a16:creationId xmlns:a16="http://schemas.microsoft.com/office/drawing/2014/main" id="{BBD859D0-3B82-0E87-64B9-9D927FD3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0" y="335280"/>
            <a:ext cx="4803139" cy="36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8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interni, vendita&#10;&#10;Descrizione generata automaticamente">
            <a:extLst>
              <a:ext uri="{FF2B5EF4-FFF2-40B4-BE49-F238E27FC236}">
                <a16:creationId xmlns:a16="http://schemas.microsoft.com/office/drawing/2014/main" id="{729371F8-5CEB-6496-2698-AFD1D459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40" y="736599"/>
            <a:ext cx="8712200" cy="58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7082EF-5524-A8CF-1897-C889452F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57" y="406400"/>
            <a:ext cx="8173085" cy="5801360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D7E94BF-8A1F-A2E9-4C4B-883744A67D05}"/>
              </a:ext>
            </a:extLst>
          </p:cNvPr>
          <p:cNvCxnSpPr/>
          <p:nvPr/>
        </p:nvCxnSpPr>
        <p:spPr>
          <a:xfrm>
            <a:off x="1630680" y="3881813"/>
            <a:ext cx="8930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5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E86C78-8C2E-248D-5437-520A9F26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77" y="512445"/>
            <a:ext cx="9072245" cy="58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ttangolo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8" name="Immagine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ttangolo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0" name="Casella di testo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it-IT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it-IT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0" y="1064365"/>
            <a:ext cx="3075399" cy="3313671"/>
          </a:xfrm>
        </p:spPr>
        <p:txBody>
          <a:bodyPr rtlCol="0">
            <a:normAutofit fontScale="90000"/>
          </a:bodyPr>
          <a:lstStyle/>
          <a:p>
            <a:pPr algn="l"/>
            <a:r>
              <a:rPr lang="it-IT" sz="3100" dirty="0">
                <a:solidFill>
                  <a:schemeClr val="bg1"/>
                </a:solidFill>
              </a:rPr>
              <a:t>IL BISOGNO DI PROSSIMITA’</a:t>
            </a:r>
            <a:br>
              <a:rPr lang="it-IT" sz="3100" dirty="0">
                <a:solidFill>
                  <a:schemeClr val="bg1"/>
                </a:solidFill>
              </a:rPr>
            </a:br>
            <a:br>
              <a:rPr lang="it-IT" sz="3100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Per l’</a:t>
            </a:r>
            <a:r>
              <a:rPr lang="fr-FR" sz="3200" b="1" u="sng" dirty="0" err="1">
                <a:solidFill>
                  <a:schemeClr val="bg1"/>
                </a:solidFill>
              </a:rPr>
              <a:t>ambiente</a:t>
            </a:r>
            <a:br>
              <a:rPr lang="fr-FR" sz="3200" b="1" u="sng" dirty="0">
                <a:solidFill>
                  <a:schemeClr val="bg1"/>
                </a:solidFill>
              </a:rPr>
            </a:b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Per la </a:t>
            </a:r>
            <a:r>
              <a:rPr lang="fr-FR" sz="3200" b="1" u="sng" dirty="0" err="1">
                <a:solidFill>
                  <a:schemeClr val="bg1"/>
                </a:solidFill>
              </a:rPr>
              <a:t>qualità</a:t>
            </a:r>
            <a:r>
              <a:rPr lang="fr-FR" sz="3200" b="1" u="sng" dirty="0">
                <a:solidFill>
                  <a:schemeClr val="bg1"/>
                </a:solidFill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</a:rPr>
              <a:t>della</a:t>
            </a:r>
            <a:r>
              <a:rPr lang="fr-FR" sz="3200" b="1" u="sng" dirty="0">
                <a:solidFill>
                  <a:schemeClr val="bg1"/>
                </a:solidFill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</a:rPr>
              <a:t>vita</a:t>
            </a:r>
            <a:br>
              <a:rPr lang="fr-FR" sz="3200" b="1" u="sng" dirty="0">
                <a:solidFill>
                  <a:schemeClr val="bg1"/>
                </a:solidFill>
              </a:rPr>
            </a:b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Per le </a:t>
            </a:r>
            <a:r>
              <a:rPr lang="fr-FR" sz="3200" b="1" u="sng" dirty="0" err="1">
                <a:solidFill>
                  <a:schemeClr val="bg1"/>
                </a:solidFill>
              </a:rPr>
              <a:t>relazioni</a:t>
            </a:r>
            <a:r>
              <a:rPr lang="fr-FR" sz="3200" b="1" u="sng" dirty="0">
                <a:solidFill>
                  <a:schemeClr val="bg1"/>
                </a:solidFill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</a:rPr>
              <a:t>sociali</a:t>
            </a:r>
            <a:r>
              <a:rPr lang="fr-FR" sz="3200" b="1" u="sng" dirty="0">
                <a:solidFill>
                  <a:schemeClr val="bg1"/>
                </a:solidFill>
              </a:rPr>
              <a:t> con la </a:t>
            </a:r>
            <a:r>
              <a:rPr lang="fr-FR" sz="3200" b="1" u="sng" dirty="0" err="1">
                <a:solidFill>
                  <a:schemeClr val="bg1"/>
                </a:solidFill>
              </a:rPr>
              <a:t>comunità</a:t>
            </a:r>
            <a:r>
              <a:rPr lang="fr-FR" sz="3200" b="1" u="sng" dirty="0">
                <a:solidFill>
                  <a:schemeClr val="bg1"/>
                </a:solidFill>
              </a:rPr>
              <a:t> </a:t>
            </a:r>
            <a:br>
              <a:rPr lang="it-IT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100" dirty="0">
              <a:solidFill>
                <a:schemeClr val="bg1"/>
              </a:solidFill>
            </a:endParaRPr>
          </a:p>
        </p:txBody>
      </p:sp>
      <p:sp>
        <p:nvSpPr>
          <p:cNvPr id="31" name="Rettangolo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BA10E23-AA0F-A6F5-260A-8A78EBD3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28" y="333375"/>
            <a:ext cx="73152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Esselunga apre a Milano il format di vicinato laEsse">
            <a:extLst>
              <a:ext uri="{FF2B5EF4-FFF2-40B4-BE49-F238E27FC236}">
                <a16:creationId xmlns:a16="http://schemas.microsoft.com/office/drawing/2014/main" id="{91B431BB-19DA-4B27-E0DC-38703628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81" y="3734285"/>
            <a:ext cx="3910275" cy="260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Bennet smart testa la prossimità | Gdoweek">
            <a:extLst>
              <a:ext uri="{FF2B5EF4-FFF2-40B4-BE49-F238E27FC236}">
                <a16:creationId xmlns:a16="http://schemas.microsoft.com/office/drawing/2014/main" id="{0F2E0625-1083-672F-C267-CCE3DB41A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89" y="3762375"/>
            <a:ext cx="3338186" cy="25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B1C410-E964-B30B-1E32-3C766829AE64}"/>
              </a:ext>
            </a:extLst>
          </p:cNvPr>
          <p:cNvSpPr txBox="1"/>
          <p:nvPr/>
        </p:nvSpPr>
        <p:spPr>
          <a:xfrm>
            <a:off x="4831081" y="6341000"/>
            <a:ext cx="71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Semplice Vicino Fresco			   Pratica Vicina Consapevole</a:t>
            </a:r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ying a Bike in Paris: Our Guide - Paris School of Arts and Culture -  University of Kent">
            <a:extLst>
              <a:ext uri="{FF2B5EF4-FFF2-40B4-BE49-F238E27FC236}">
                <a16:creationId xmlns:a16="http://schemas.microsoft.com/office/drawing/2014/main" id="{B644E3ED-2FEC-22FE-4ACE-EF74335E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1" y="304550"/>
            <a:ext cx="9247039" cy="61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oi diventa Città Slow - Agro 24">
            <a:extLst>
              <a:ext uri="{FF2B5EF4-FFF2-40B4-BE49-F238E27FC236}">
                <a16:creationId xmlns:a16="http://schemas.microsoft.com/office/drawing/2014/main" id="{4BEFAD39-B138-B12B-7918-E526F773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1" y="1090756"/>
            <a:ext cx="9708857" cy="44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interni, vendita&#10;&#10;Descrizione generata automaticamente">
            <a:extLst>
              <a:ext uri="{FF2B5EF4-FFF2-40B4-BE49-F238E27FC236}">
                <a16:creationId xmlns:a16="http://schemas.microsoft.com/office/drawing/2014/main" id="{729371F8-5CEB-6496-2698-AFD1D459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40" y="736599"/>
            <a:ext cx="8712200" cy="58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9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CAFF12-DF23-A552-C1F9-30E3F5360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95" y="1999125"/>
            <a:ext cx="9072245" cy="42729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D55E96-F178-F9E7-0797-5B4424F7F690}"/>
              </a:ext>
            </a:extLst>
          </p:cNvPr>
          <p:cNvSpPr txBox="1"/>
          <p:nvPr/>
        </p:nvSpPr>
        <p:spPr>
          <a:xfrm>
            <a:off x="4714240" y="9278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IL TELELAVORO</a:t>
            </a:r>
          </a:p>
        </p:txBody>
      </p:sp>
    </p:spTree>
    <p:extLst>
      <p:ext uri="{BB962C8B-B14F-4D97-AF65-F5344CB8AC3E}">
        <p14:creationId xmlns:p14="http://schemas.microsoft.com/office/powerpoint/2010/main" val="2565697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A758F0-393B-4B1D-982C-AD52A38C8387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11432</TotalTime>
  <Words>167</Words>
  <Application>Microsoft Office PowerPoint</Application>
  <PresentationFormat>Widescreen</PresentationFormat>
  <Paragraphs>41</Paragraphs>
  <Slides>23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Lato</vt:lpstr>
      <vt:lpstr>MS Shell Dlg 2</vt:lpstr>
      <vt:lpstr>Raleway</vt:lpstr>
      <vt:lpstr>Roboto</vt:lpstr>
      <vt:lpstr>Wingdings</vt:lpstr>
      <vt:lpstr>Wingdings 3</vt:lpstr>
      <vt:lpstr>Madison</vt:lpstr>
      <vt:lpstr>SMART WORKING, MOBILITA’ E ASSETTO DELLA RETE </vt:lpstr>
      <vt:lpstr>Presentazione standard di PowerPoint</vt:lpstr>
      <vt:lpstr>Presentazione standard di PowerPoint</vt:lpstr>
      <vt:lpstr>Presentazione standard di PowerPoint</vt:lpstr>
      <vt:lpstr>IL BISOGNO DI PROSSIMITA’  Per l’ambiente  Per la qualità della vita  Per le relazioni sociali con la comunità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WORKING, MOBILITA’ E ASSETTO DELLA RETE</dc:title>
  <dc:creator>Michele Lacchin</dc:creator>
  <cp:lastModifiedBy>PANZIRONI</cp:lastModifiedBy>
  <cp:revision>5</cp:revision>
  <cp:lastPrinted>2022-10-05T10:30:41Z</cp:lastPrinted>
  <dcterms:created xsi:type="dcterms:W3CDTF">2022-09-26T08:49:17Z</dcterms:created>
  <dcterms:modified xsi:type="dcterms:W3CDTF">2022-10-27T13:30:25Z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